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sldIdLst>
    <p:sldId id="257" r:id="rId2"/>
    <p:sldId id="306" r:id="rId3"/>
    <p:sldId id="258" r:id="rId4"/>
    <p:sldId id="259" r:id="rId5"/>
    <p:sldId id="260" r:id="rId6"/>
    <p:sldId id="300" r:id="rId7"/>
    <p:sldId id="263" r:id="rId8"/>
    <p:sldId id="261" r:id="rId9"/>
    <p:sldId id="262" r:id="rId10"/>
    <p:sldId id="264" r:id="rId11"/>
    <p:sldId id="304" r:id="rId12"/>
    <p:sldId id="265" r:id="rId13"/>
    <p:sldId id="268" r:id="rId14"/>
    <p:sldId id="266" r:id="rId15"/>
    <p:sldId id="267" r:id="rId16"/>
    <p:sldId id="269" r:id="rId17"/>
    <p:sldId id="301" r:id="rId18"/>
    <p:sldId id="302" r:id="rId19"/>
    <p:sldId id="315" r:id="rId20"/>
    <p:sldId id="316" r:id="rId21"/>
    <p:sldId id="317" r:id="rId22"/>
    <p:sldId id="322" r:id="rId23"/>
    <p:sldId id="321" r:id="rId24"/>
    <p:sldId id="307" r:id="rId25"/>
    <p:sldId id="308" r:id="rId26"/>
    <p:sldId id="309" r:id="rId27"/>
    <p:sldId id="310" r:id="rId28"/>
    <p:sldId id="311" r:id="rId29"/>
    <p:sldId id="312" r:id="rId30"/>
    <p:sldId id="313" r:id="rId31"/>
    <p:sldId id="323" r:id="rId32"/>
    <p:sldId id="294" r:id="rId33"/>
    <p:sldId id="295" r:id="rId34"/>
    <p:sldId id="318" r:id="rId35"/>
    <p:sldId id="319" r:id="rId36"/>
    <p:sldId id="320" r:id="rId37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777777"/>
    <a:srgbClr val="336600"/>
    <a:srgbClr val="669900"/>
    <a:srgbClr val="666633"/>
    <a:srgbClr val="5F5F5F"/>
    <a:srgbClr val="008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4660"/>
  </p:normalViewPr>
  <p:slideViewPr>
    <p:cSldViewPr>
      <p:cViewPr>
        <p:scale>
          <a:sx n="110" d="100"/>
          <a:sy n="110" d="100"/>
        </p:scale>
        <p:origin x="-165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81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 smtClean="0"/>
              <a:t>按一下以編輯母片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fld id="{1261DB30-45D5-4099-9556-DABD1509C00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441205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4" descr="F2401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22"/>
          <p:cNvSpPr>
            <a:spLocks noChangeArrowheads="1"/>
          </p:cNvSpPr>
          <p:nvPr userDrawn="1"/>
        </p:nvSpPr>
        <p:spPr bwMode="auto">
          <a:xfrm>
            <a:off x="0" y="5589588"/>
            <a:ext cx="9144000" cy="12684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TW" altLang="en-US">
              <a:ea typeface="新細明體" pitchFamily="18" charset="-120"/>
            </a:endParaRPr>
          </a:p>
        </p:txBody>
      </p:sp>
      <p:sp>
        <p:nvSpPr>
          <p:cNvPr id="5" name="Text Box 18"/>
          <p:cNvSpPr txBox="1">
            <a:spLocks noChangeArrowheads="1"/>
          </p:cNvSpPr>
          <p:nvPr userDrawn="1"/>
        </p:nvSpPr>
        <p:spPr bwMode="auto">
          <a:xfrm>
            <a:off x="0" y="5595938"/>
            <a:ext cx="9144000" cy="1262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TW" altLang="en-US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本投影片（下稱教用資源）僅授權給採用教用資源相關之旗標書籍為教科書之授課老師（下稱老師）專用，老師為教學使用之目的，得摘錄、編輯、重製教用資源（但使用量不得超過各該教用資源內容之</a:t>
            </a:r>
            <a:r>
              <a:rPr lang="en-US" altLang="zh-TW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80%</a:t>
            </a:r>
            <a:r>
              <a:rPr lang="zh-TW" altLang="en-US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）以製作為輔助教學之教學投影片，並於授課時搭配旗標書籍公開播放，但不得為網際網路公開傳輸之遠距教學、網路教學等之使用；除此之外，老師不得再授權予任何第三人使用，並不得將依此授權所製作之教學投影片之相關著作物移作他用。</a:t>
            </a:r>
          </a:p>
          <a:p>
            <a:pPr algn="ctr">
              <a:spcBef>
                <a:spcPct val="50000"/>
              </a:spcBef>
              <a:defRPr/>
            </a:pPr>
            <a:r>
              <a:rPr lang="zh-TW" altLang="en-US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著作權所有 </a:t>
            </a:r>
            <a:r>
              <a:rPr lang="en-US" altLang="zh-TW" sz="1400" b="0">
                <a:solidFill>
                  <a:srgbClr val="5F5F5F"/>
                </a:solidFill>
                <a:latin typeface="新細明體" pitchFamily="18" charset="-120"/>
                <a:ea typeface="新細明體" pitchFamily="18" charset="-120"/>
              </a:rPr>
              <a:t>©</a:t>
            </a:r>
            <a:r>
              <a:rPr lang="en-US" altLang="zh-TW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1400" b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旗標出版股份有限公司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9388" y="3573463"/>
            <a:ext cx="6911975" cy="1512887"/>
          </a:xfrm>
        </p:spPr>
        <p:txBody>
          <a:bodyPr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8E734A-3A0E-456F-94BA-D36E706C2F9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50063" y="115888"/>
            <a:ext cx="2259012" cy="65532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9850" y="115888"/>
            <a:ext cx="6627813" cy="65532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9712B-7CA4-415C-9DE2-51B7F367AA8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E30C9A-55DA-4286-B4C3-5428D8198A9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BC1B85-41E0-44F8-AC1F-29BB8AC28B7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9850" y="1196975"/>
            <a:ext cx="4406900" cy="547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50" y="1196975"/>
            <a:ext cx="4406900" cy="547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4E1E10-0FA7-4217-A234-5AEC4C58109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0FDFFB-AD22-412D-B267-B037323FFEF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2A17A1-A07A-4DE8-B3C3-26EEEFD9F7E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2AC7EA-1070-4853-8BFB-695FC5FCA97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E84422-CF3D-40EC-8746-12DA00B32CB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EA3E8B-42A2-4A7A-B12E-5C396C0B1F6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3025" y="115888"/>
            <a:ext cx="9036050" cy="108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9850" y="1196975"/>
            <a:ext cx="8966200" cy="5472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75688" y="6645275"/>
            <a:ext cx="42545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rgbClr val="008000"/>
                </a:solidFill>
                <a:ea typeface="新細明體" pitchFamily="18" charset="-120"/>
              </a:defRPr>
            </a:lvl1pPr>
          </a:lstStyle>
          <a:p>
            <a:pPr>
              <a:defRPr/>
            </a:pPr>
            <a:fld id="{81588C0B-E0CF-4E84-A3D6-BE1E2BEB277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1031" name="Picture 26" descr="F2401"/>
          <p:cNvPicPr>
            <a:picLocks noChangeAspect="1" noChangeArrowheads="1"/>
          </p:cNvPicPr>
          <p:nvPr userDrawn="1"/>
        </p:nvPicPr>
        <p:blipFill>
          <a:blip r:embed="rId13"/>
          <a:srcRect b="98311"/>
          <a:stretch>
            <a:fillRect/>
          </a:stretch>
        </p:blipFill>
        <p:spPr bwMode="auto">
          <a:xfrm>
            <a:off x="0" y="0"/>
            <a:ext cx="9144000" cy="115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336600"/>
        </a:buClr>
        <a:buSzPct val="50000"/>
        <a:buFont typeface="Wingdings" pitchFamily="2" charset="2"/>
        <a:buChar char="p"/>
        <a:defRPr kumimoji="1" sz="3000">
          <a:solidFill>
            <a:srgbClr val="333333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CC00"/>
        </a:buClr>
        <a:buSzPct val="50000"/>
        <a:buFont typeface="Wingdings" pitchFamily="2" charset="2"/>
        <a:buChar char="n"/>
        <a:defRPr kumimoji="1" sz="2800">
          <a:solidFill>
            <a:srgbClr val="333333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ú"/>
        <a:defRPr kumimoji="1" sz="26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oscanini.okgo.tw/" TargetMode="External"/><Relationship Id="rId7" Type="http://schemas.openxmlformats.org/officeDocument/2006/relationships/hyperlink" Target="http://www.pchome.com.tw/" TargetMode="External"/><Relationship Id="rId2" Type="http://schemas.openxmlformats.org/officeDocument/2006/relationships/hyperlink" Target="http://www.cityinn.com.tw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yahoo.com.tw/" TargetMode="External"/><Relationship Id="rId5" Type="http://schemas.openxmlformats.org/officeDocument/2006/relationships/hyperlink" Target="http://www.wda.gov.tw/" TargetMode="External"/><Relationship Id="rId4" Type="http://schemas.openxmlformats.org/officeDocument/2006/relationships/hyperlink" Target="http://www.bolero.com.tw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da.gov.tw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9594BE2-B68D-4A3A-A033-7637DA6945A0}" type="slidenum">
              <a:rPr lang="en-US" altLang="zh-TW" smtClean="0">
                <a:ea typeface="新細明體" charset="-120"/>
              </a:rPr>
              <a:pPr/>
              <a:t>1</a:t>
            </a:fld>
            <a:endParaRPr lang="en-US" altLang="zh-TW" smtClean="0">
              <a:ea typeface="新細明體" charset="-120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55" y="-171400"/>
            <a:ext cx="9036050" cy="1081087"/>
          </a:xfrm>
        </p:spPr>
        <p:txBody>
          <a:bodyPr/>
          <a:lstStyle/>
          <a:p>
            <a:pPr eaLnBrk="1" hangingPunct="1"/>
            <a:r>
              <a:rPr lang="zh-TW" altLang="en-US" dirty="0" smtClean="0"/>
              <a:t>本堂課學習提要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" y="692696"/>
            <a:ext cx="8966200" cy="5976393"/>
          </a:xfrm>
        </p:spPr>
        <p:txBody>
          <a:bodyPr/>
          <a:lstStyle/>
          <a:p>
            <a:pPr eaLnBrk="1" hangingPunct="1"/>
            <a:r>
              <a:rPr lang="zh-TW" altLang="en-US" sz="2600" dirty="0" smtClean="0"/>
              <a:t>參考書目：</a:t>
            </a:r>
            <a:endParaRPr lang="en-US" altLang="zh-TW" sz="2600" dirty="0" smtClean="0"/>
          </a:p>
          <a:p>
            <a:pPr lvl="1" eaLnBrk="1" hangingPunct="1"/>
            <a:r>
              <a:rPr lang="zh-TW" altLang="en-US" sz="2400" dirty="0"/>
              <a:t>最新 </a:t>
            </a:r>
            <a:r>
              <a:rPr lang="en-US" altLang="zh-TW" sz="2400" dirty="0"/>
              <a:t>HTML5+CSS3 </a:t>
            </a:r>
            <a:r>
              <a:rPr lang="zh-TW" altLang="en-US" sz="2400" dirty="0"/>
              <a:t>網頁程式設計</a:t>
            </a:r>
            <a:r>
              <a:rPr lang="en-US" altLang="zh-TW" sz="2400" dirty="0"/>
              <a:t>(</a:t>
            </a:r>
            <a:r>
              <a:rPr lang="zh-TW" altLang="en-US" sz="2400" dirty="0"/>
              <a:t>第二版</a:t>
            </a:r>
            <a:r>
              <a:rPr lang="en-US" altLang="zh-TW" sz="2400" dirty="0" smtClean="0"/>
              <a:t>)</a:t>
            </a:r>
            <a:r>
              <a:rPr lang="zh-TW" altLang="en-US" sz="2400" dirty="0" smtClean="0"/>
              <a:t>，作者</a:t>
            </a:r>
            <a:r>
              <a:rPr lang="zh-TW" altLang="en-US" sz="2400" dirty="0"/>
              <a:t>： 施威銘研究室</a:t>
            </a:r>
            <a:r>
              <a:rPr lang="zh-TW" altLang="en-US" sz="2400" dirty="0" smtClean="0"/>
              <a:t>著</a:t>
            </a:r>
            <a:endParaRPr lang="en-US" altLang="zh-TW" sz="2400" dirty="0" smtClean="0"/>
          </a:p>
          <a:p>
            <a:pPr lvl="1" eaLnBrk="1" hangingPunct="1"/>
            <a:r>
              <a:rPr lang="zh-TW" altLang="en-US" sz="2400" dirty="0"/>
              <a:t>最完整跨平台網頁設計：</a:t>
            </a:r>
            <a:r>
              <a:rPr lang="en-US" altLang="zh-TW" sz="2400" dirty="0"/>
              <a:t>HTML + CSS + JavaScript + jQuery + Bootstrap + Google </a:t>
            </a:r>
            <a:r>
              <a:rPr lang="en-US" altLang="zh-TW" sz="2400" dirty="0" smtClean="0"/>
              <a:t>Maps</a:t>
            </a:r>
            <a:r>
              <a:rPr lang="zh-TW" altLang="en-US" sz="2400" dirty="0" smtClean="0"/>
              <a:t>，作者</a:t>
            </a:r>
            <a:r>
              <a:rPr lang="zh-TW" altLang="en-US" sz="2400" dirty="0"/>
              <a:t>： 洪錦魁  </a:t>
            </a:r>
            <a:endParaRPr lang="en-US" altLang="zh-TW" sz="2400" dirty="0" smtClean="0"/>
          </a:p>
          <a:p>
            <a:pPr lvl="1" eaLnBrk="1" hangingPunct="1"/>
            <a:r>
              <a:rPr lang="zh-TW" altLang="en-US" sz="2400" dirty="0"/>
              <a:t>最潮 </a:t>
            </a:r>
            <a:r>
              <a:rPr lang="en-US" altLang="zh-TW" sz="2400" dirty="0"/>
              <a:t>HTML5+CSS3 </a:t>
            </a:r>
            <a:r>
              <a:rPr lang="zh-TW" altLang="en-US" sz="2400" dirty="0"/>
              <a:t>網頁版型設計：</a:t>
            </a:r>
            <a:r>
              <a:rPr lang="en-US" altLang="zh-TW" sz="2400" dirty="0"/>
              <a:t>Standard Layout‧Grid Layout‧Single Page </a:t>
            </a:r>
            <a:r>
              <a:rPr lang="en-US" altLang="zh-TW" sz="2400" dirty="0" smtClean="0"/>
              <a:t>Layout</a:t>
            </a:r>
            <a:r>
              <a:rPr lang="zh-TW" altLang="en-US" sz="2400" dirty="0" smtClean="0"/>
              <a:t>，作者</a:t>
            </a:r>
            <a:r>
              <a:rPr lang="zh-TW" altLang="en-US" sz="2400" dirty="0"/>
              <a:t>： 吉田真麻</a:t>
            </a:r>
          </a:p>
          <a:p>
            <a:pPr eaLnBrk="1" hangingPunct="1"/>
            <a:r>
              <a:rPr lang="zh-TW" altLang="en-US" sz="2600" dirty="0" smtClean="0"/>
              <a:t>網頁設計的學習態度：</a:t>
            </a:r>
          </a:p>
          <a:p>
            <a:pPr lvl="1" eaLnBrk="1" hangingPunct="1"/>
            <a:r>
              <a:rPr lang="zh-TW" altLang="en-US" sz="2400" dirty="0" smtClean="0"/>
              <a:t>暸解每章節的授課目標與範圍。</a:t>
            </a:r>
          </a:p>
          <a:p>
            <a:pPr lvl="1" eaLnBrk="1" hangingPunct="1"/>
            <a:r>
              <a:rPr lang="zh-TW" altLang="en-US" sz="2400" dirty="0" smtClean="0"/>
              <a:t>盡力完成老師設定的練習單元，並努力的解決老師所設定的難點。</a:t>
            </a:r>
            <a:endParaRPr lang="en-US" altLang="zh-TW" sz="2400" dirty="0" smtClean="0"/>
          </a:p>
          <a:p>
            <a:pPr lvl="1" eaLnBrk="1" hangingPunct="1"/>
            <a:r>
              <a:rPr lang="zh-TW" altLang="en-US" sz="2400" dirty="0" smtClean="0"/>
              <a:t>培養自身的網頁與程式除錯的能力，以處理未來公司與客戶技術問題。</a:t>
            </a:r>
          </a:p>
          <a:p>
            <a:pPr lvl="1" eaLnBrk="1" hangingPunct="1"/>
            <a:r>
              <a:rPr lang="zh-TW" altLang="en-US" sz="2400" dirty="0" smtClean="0"/>
              <a:t>自行擴大練習的範圍，再行突破難點，培養自身網頁設計實力。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9"/>
          <p:cNvPicPr>
            <a:picLocks noChangeAspect="1" noChangeArrowheads="1"/>
          </p:cNvPicPr>
          <p:nvPr/>
        </p:nvPicPr>
        <p:blipFill>
          <a:blip r:embed="rId2"/>
          <a:srcRect t="1793"/>
          <a:stretch>
            <a:fillRect/>
          </a:stretch>
        </p:blipFill>
        <p:spPr bwMode="auto">
          <a:xfrm>
            <a:off x="1116013" y="2420938"/>
            <a:ext cx="6718300" cy="394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1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2. </a:t>
            </a:r>
            <a:r>
              <a:rPr lang="zh-TW" altLang="en-US" smtClean="0"/>
              <a:t>資料收集與整理</a:t>
            </a:r>
          </a:p>
        </p:txBody>
      </p:sp>
      <p:sp>
        <p:nvSpPr>
          <p:cNvPr id="1229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77667BD-D701-4387-994A-9C952E9387C0}" type="slidenum">
              <a:rPr lang="en-US" altLang="zh-TW" smtClean="0">
                <a:ea typeface="新細明體" charset="-120"/>
              </a:rPr>
              <a:pPr/>
              <a:t>10</a:t>
            </a:fld>
            <a:endParaRPr lang="en-US" altLang="zh-TW" smtClean="0">
              <a:ea typeface="新細明體" charset="-12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 bwMode="auto">
          <a:xfrm>
            <a:off x="107950" y="1196975"/>
            <a:ext cx="9036050" cy="1081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TW" sz="4000" kern="0" dirty="0">
                <a:solidFill>
                  <a:srgbClr val="008000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zh-TW" altLang="en-US" sz="4000" kern="0" dirty="0">
                <a:solidFill>
                  <a:srgbClr val="008000"/>
                </a:solidFill>
                <a:latin typeface="+mj-lt"/>
                <a:ea typeface="+mj-ea"/>
                <a:cs typeface="+mj-cs"/>
              </a:rPr>
              <a:t>規劃網站架構圖</a:t>
            </a:r>
          </a:p>
        </p:txBody>
      </p:sp>
      <p:sp>
        <p:nvSpPr>
          <p:cNvPr id="12294" name="矩形 9"/>
          <p:cNvSpPr>
            <a:spLocks noChangeArrowheads="1"/>
          </p:cNvSpPr>
          <p:nvPr/>
        </p:nvSpPr>
        <p:spPr bwMode="auto">
          <a:xfrm>
            <a:off x="971550" y="2492375"/>
            <a:ext cx="2592388" cy="15128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有導入頁</a:t>
            </a:r>
            <a:endParaRPr lang="en-US" altLang="zh-TW" dirty="0" smtClean="0"/>
          </a:p>
          <a:p>
            <a:r>
              <a:rPr lang="en-US" altLang="zh-TW" dirty="0">
                <a:hlinkClick r:id="rId2"/>
              </a:rPr>
              <a:t>http://www.cityinn.com.tw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r>
              <a:rPr lang="en-US" altLang="zh-TW" dirty="0">
                <a:hlinkClick r:id="rId3"/>
              </a:rPr>
              <a:t>http://toscanini.okgo.tw</a:t>
            </a:r>
            <a:r>
              <a:rPr lang="en-US" altLang="zh-TW" dirty="0" smtClean="0">
                <a:hlinkClick r:id="rId3"/>
              </a:rPr>
              <a:t>/</a:t>
            </a:r>
            <a:endParaRPr lang="en-US" altLang="zh-TW" dirty="0" smtClean="0"/>
          </a:p>
          <a:p>
            <a:r>
              <a:rPr lang="en-US" altLang="zh-TW" dirty="0">
                <a:hlinkClick r:id="rId4"/>
              </a:rPr>
              <a:t>http://www.bolero.com.tw</a:t>
            </a:r>
            <a:r>
              <a:rPr lang="en-US" altLang="zh-TW" dirty="0" smtClean="0">
                <a:hlinkClick r:id="rId4"/>
              </a:rPr>
              <a:t>/</a:t>
            </a:r>
            <a:endParaRPr lang="en-US" altLang="zh-TW" dirty="0" smtClean="0"/>
          </a:p>
          <a:p>
            <a:r>
              <a:rPr lang="zh-TW" altLang="en-US" dirty="0" smtClean="0"/>
              <a:t>沒有導入頁</a:t>
            </a:r>
            <a:endParaRPr lang="en-US" altLang="zh-TW" dirty="0" smtClean="0"/>
          </a:p>
          <a:p>
            <a:r>
              <a:rPr lang="en-US" altLang="zh-TW" dirty="0" smtClean="0">
                <a:hlinkClick r:id="rId5"/>
              </a:rPr>
              <a:t>http://www.wda.gov.tw</a:t>
            </a:r>
            <a:endParaRPr lang="en-US" altLang="zh-TW" dirty="0" smtClean="0"/>
          </a:p>
          <a:p>
            <a:r>
              <a:rPr lang="en-US" altLang="zh-TW" dirty="0" smtClean="0">
                <a:hlinkClick r:id="rId6"/>
              </a:rPr>
              <a:t>http://www.yahoo.com.tw</a:t>
            </a:r>
            <a:endParaRPr lang="en-US" altLang="zh-TW" dirty="0" smtClean="0"/>
          </a:p>
          <a:p>
            <a:r>
              <a:rPr lang="en-US" altLang="zh-TW" dirty="0" smtClean="0">
                <a:hlinkClick r:id="rId7"/>
              </a:rPr>
              <a:t>http://www.pchome.com.tw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11</a:t>
            </a:fld>
            <a:endParaRPr lang="en-US" altLang="zh-TW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4. </a:t>
            </a:r>
            <a:r>
              <a:rPr lang="zh-TW" altLang="en-US" smtClean="0"/>
              <a:t>繪製網頁版面草稿</a:t>
            </a:r>
          </a:p>
        </p:txBody>
      </p:sp>
      <p:sp>
        <p:nvSpPr>
          <p:cNvPr id="1331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1331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E9BA221-7B2A-411A-A840-AC75040C736C}" type="slidenum">
              <a:rPr lang="en-US" altLang="zh-TW" smtClean="0">
                <a:ea typeface="新細明體" charset="-120"/>
              </a:rPr>
              <a:pPr/>
              <a:t>12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28794" y="995974"/>
            <a:ext cx="5380056" cy="5701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二、製作階段</a:t>
            </a:r>
          </a:p>
        </p:txBody>
      </p:sp>
      <p:sp>
        <p:nvSpPr>
          <p:cNvPr id="1433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1. </a:t>
            </a:r>
            <a:r>
              <a:rPr lang="zh-TW" altLang="en-US" b="1" smtClean="0">
                <a:solidFill>
                  <a:srgbClr val="FF0000"/>
                </a:solidFill>
              </a:rPr>
              <a:t>網頁版面設計製作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2. </a:t>
            </a:r>
            <a:r>
              <a:rPr lang="zh-TW" altLang="en-US" b="1" smtClean="0">
                <a:solidFill>
                  <a:srgbClr val="FF0000"/>
                </a:solidFill>
              </a:rPr>
              <a:t>製作與歸納網頁所需的檔案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3. </a:t>
            </a:r>
            <a:r>
              <a:rPr lang="zh-TW" altLang="en-US" b="1" smtClean="0">
                <a:solidFill>
                  <a:srgbClr val="FF0000"/>
                </a:solidFill>
              </a:rPr>
              <a:t>使用製作網頁</a:t>
            </a:r>
          </a:p>
          <a:p>
            <a:pPr eaLnBrk="1" hangingPunct="1"/>
            <a:endParaRPr lang="zh-TW" altLang="en-US" smtClean="0">
              <a:solidFill>
                <a:srgbClr val="FF0000"/>
              </a:solidFill>
            </a:endParaRPr>
          </a:p>
        </p:txBody>
      </p:sp>
      <p:sp>
        <p:nvSpPr>
          <p:cNvPr id="1434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D64DB36-5F5B-4A57-9427-3164D2933645}" type="slidenum">
              <a:rPr lang="en-US" altLang="zh-TW" smtClean="0">
                <a:ea typeface="新細明體" charset="-120"/>
              </a:rPr>
              <a:pPr/>
              <a:t>13</a:t>
            </a:fld>
            <a:endParaRPr lang="en-US" altLang="zh-TW" smtClean="0">
              <a:ea typeface="新細明體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1. </a:t>
            </a:r>
            <a:r>
              <a:rPr lang="zh-TW" altLang="en-US" smtClean="0"/>
              <a:t>網頁版面設計製作</a:t>
            </a:r>
          </a:p>
        </p:txBody>
      </p:sp>
      <p:sp>
        <p:nvSpPr>
          <p:cNvPr id="1536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1536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C3DAEFD-7760-49A3-AFE9-E5A96609B1E6}" type="slidenum">
              <a:rPr lang="en-US" altLang="zh-TW" smtClean="0">
                <a:ea typeface="新細明體" charset="-120"/>
              </a:rPr>
              <a:pPr/>
              <a:t>14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15365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8313" y="1341438"/>
            <a:ext cx="8053387" cy="544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2. </a:t>
            </a:r>
            <a:r>
              <a:rPr lang="zh-TW" altLang="en-US" smtClean="0"/>
              <a:t>製作與歸納網頁所需的檔案</a:t>
            </a:r>
          </a:p>
        </p:txBody>
      </p:sp>
      <p:sp>
        <p:nvSpPr>
          <p:cNvPr id="1638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1638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613DA5E-0521-4B8B-B7B4-E3A8B69C12F4}" type="slidenum">
              <a:rPr lang="en-US" altLang="zh-TW" smtClean="0">
                <a:ea typeface="新細明體" charset="-120"/>
              </a:rPr>
              <a:pPr/>
              <a:t>15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16389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00113" y="1074738"/>
            <a:ext cx="7451725" cy="5783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製作與歸納網頁所需的檔案</a:t>
            </a:r>
          </a:p>
        </p:txBody>
      </p:sp>
      <p:sp>
        <p:nvSpPr>
          <p:cNvPr id="1741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1741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7707A69-CE1B-481C-857A-E7994D09FF70}" type="slidenum">
              <a:rPr lang="en-US" altLang="zh-TW" smtClean="0">
                <a:ea typeface="新細明體" charset="-120"/>
              </a:rPr>
              <a:pPr/>
              <a:t>16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17413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31913" y="1196975"/>
            <a:ext cx="6642100" cy="544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練習一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找外部三個網站，這三個網站是你喜歡的，而且是你會重復再光臨的網站。</a:t>
            </a:r>
            <a:endParaRPr lang="en-US" altLang="zh-TW" dirty="0" smtClean="0"/>
          </a:p>
          <a:p>
            <a:r>
              <a:rPr lang="zh-TW" altLang="en-US" dirty="0" smtClean="0"/>
              <a:t>例子：</a:t>
            </a:r>
            <a:endParaRPr lang="en-US" altLang="zh-TW" dirty="0" smtClean="0"/>
          </a:p>
          <a:p>
            <a:r>
              <a:rPr lang="zh-TW" altLang="en-US" dirty="0" smtClean="0"/>
              <a:t>網站：</a:t>
            </a:r>
            <a:r>
              <a:rPr lang="en-US" altLang="zh-TW" dirty="0" smtClean="0">
                <a:hlinkClick r:id="rId2"/>
              </a:rPr>
              <a:t>http://www.wda.gov.tw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優點：就業資訊提供完整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風格：色彩搭配豐富，由於首頁有旋轉輪播資訊，我很喜歡。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會再重複光臨此站原因：可持續來此站取得職訓課程資訊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17</a:t>
            </a:fld>
            <a:endParaRPr lang="en-US" altLang="zh-TW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850" y="214291"/>
            <a:ext cx="8966200" cy="6454798"/>
          </a:xfrm>
        </p:spPr>
        <p:txBody>
          <a:bodyPr/>
          <a:lstStyle/>
          <a:p>
            <a:r>
              <a:rPr lang="zh-TW" altLang="en-US" sz="2400" dirty="0" smtClean="0"/>
              <a:t>答：</a:t>
            </a:r>
            <a:endParaRPr lang="en-US" altLang="zh-TW" sz="2400" dirty="0" smtClean="0"/>
          </a:p>
          <a:p>
            <a:r>
              <a:rPr lang="en-US" altLang="zh-TW" sz="2400" dirty="0" smtClean="0"/>
              <a:t>1</a:t>
            </a:r>
            <a:r>
              <a:rPr lang="zh-TW" altLang="en-US" sz="2400" dirty="0" smtClean="0"/>
              <a:t>、網站</a:t>
            </a:r>
            <a:r>
              <a:rPr lang="zh-TW" altLang="en-US" sz="2400" dirty="0" smtClean="0"/>
              <a:t>：</a:t>
            </a:r>
            <a:r>
              <a:rPr lang="en-US" altLang="zh-TW" sz="2400" dirty="0"/>
              <a:t>http://</a:t>
            </a:r>
            <a:r>
              <a:rPr lang="en-US" altLang="zh-TW" sz="2400" dirty="0" smtClean="0"/>
              <a:t>www.wda.gov.tw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優點：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風格：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會再重複光臨此站原因：</a:t>
            </a:r>
            <a:endParaRPr lang="en-US" altLang="zh-TW" sz="2400" dirty="0" smtClean="0"/>
          </a:p>
          <a:p>
            <a:r>
              <a:rPr lang="en-US" altLang="zh-TW" sz="2400" dirty="0" smtClean="0"/>
              <a:t>2</a:t>
            </a:r>
            <a:r>
              <a:rPr lang="zh-TW" altLang="en-US" sz="2400" dirty="0" smtClean="0"/>
              <a:t>、網站：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優點：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風格：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會再重複光臨此站原因：</a:t>
            </a:r>
          </a:p>
          <a:p>
            <a:r>
              <a:rPr lang="en-US" altLang="zh-TW" sz="2400" dirty="0" smtClean="0"/>
              <a:t>3</a:t>
            </a:r>
            <a:r>
              <a:rPr lang="zh-TW" altLang="en-US" sz="2400" dirty="0" smtClean="0"/>
              <a:t>、網站：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優點：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風格：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會再重複光臨此站原因：</a:t>
            </a:r>
            <a:endParaRPr lang="en-US" altLang="zh-TW" sz="2400" dirty="0" smtClean="0"/>
          </a:p>
          <a:p>
            <a:pPr lvl="1"/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18</a:t>
            </a:fld>
            <a:endParaRPr lang="en-US" altLang="zh-TW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在原內容建立一段新資訊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359" y="1196975"/>
            <a:ext cx="6483181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19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98291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本章授課範圍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dirty="0" smtClean="0"/>
              <a:t>網站與網頁的基本概念</a:t>
            </a:r>
          </a:p>
          <a:p>
            <a:pPr eaLnBrk="1" hangingPunct="1"/>
            <a:r>
              <a:rPr lang="zh-TW" altLang="en-US" dirty="0" smtClean="0"/>
              <a:t>了解網站開發流程：規劃、製作、維護</a:t>
            </a:r>
          </a:p>
          <a:p>
            <a:r>
              <a:rPr lang="zh-TW" altLang="en-US" dirty="0" smtClean="0"/>
              <a:t>建立第一個網頁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2</a:t>
            </a:fld>
            <a:endParaRPr lang="en-US" altLang="zh-TW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在</a:t>
            </a:r>
            <a:r>
              <a:rPr lang="en-US" altLang="zh-TW" dirty="0" smtClean="0"/>
              <a:t>Yahoo</a:t>
            </a:r>
            <a:r>
              <a:rPr lang="zh-TW" altLang="en-US" dirty="0" smtClean="0"/>
              <a:t>找出與科技有關文字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位置在</a:t>
            </a:r>
            <a:r>
              <a:rPr lang="en-US" altLang="zh-TW" dirty="0"/>
              <a:t>WHAT’S New</a:t>
            </a:r>
            <a:r>
              <a:rPr lang="zh-TW" altLang="en-US" dirty="0"/>
              <a:t>部分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20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" y="1844824"/>
            <a:ext cx="914400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62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執行結果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124744"/>
            <a:ext cx="6157941" cy="573325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21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01053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Main.php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874" y="1196975"/>
            <a:ext cx="4692151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22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00290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用</a:t>
            </a:r>
            <a:r>
              <a:rPr lang="en-US" altLang="zh-TW" dirty="0" smtClean="0"/>
              <a:t>A4</a:t>
            </a:r>
            <a:r>
              <a:rPr lang="zh-TW" altLang="en-US" dirty="0" smtClean="0"/>
              <a:t>紙筆規劃一個新網站，例子：車子介紹、</a:t>
            </a:r>
            <a:r>
              <a:rPr lang="zh-TW" altLang="en-US" smtClean="0"/>
              <a:t>竉物、寫真、</a:t>
            </a:r>
            <a:r>
              <a:rPr lang="zh-TW" altLang="en-US" dirty="0" smtClean="0"/>
              <a:t>餐廳等皆可以。註：要有主題性！</a:t>
            </a:r>
            <a:endParaRPr lang="en-US" altLang="zh-TW" dirty="0" smtClean="0"/>
          </a:p>
          <a:p>
            <a:r>
              <a:rPr lang="zh-TW" altLang="en-US" dirty="0" smtClean="0"/>
              <a:t>規畫兩頁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首頁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產品頁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完成後請老師確認後，將資料寄給老師。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23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2795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</a:t>
            </a:r>
            <a:r>
              <a:rPr lang="en-US" altLang="zh-TW" dirty="0" smtClean="0"/>
              <a:t>index.html</a:t>
            </a:r>
            <a:endParaRPr lang="en-US" altLang="zh-TW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87624" y="1052735"/>
            <a:ext cx="6696744" cy="5486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143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加入</a:t>
            </a:r>
            <a:r>
              <a:rPr lang="en-US" altLang="zh-TW"/>
              <a:t>html5</a:t>
            </a:r>
            <a:r>
              <a:rPr lang="zh-TW" altLang="en-US"/>
              <a:t>格式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544" y="1198344"/>
            <a:ext cx="8141250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366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設定</a:t>
            </a:r>
            <a:r>
              <a:rPr lang="en-US" altLang="zh-TW"/>
              <a:t>body css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528" y="1196752"/>
            <a:ext cx="8511449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377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設定</a:t>
            </a:r>
            <a:r>
              <a:rPr lang="en-US" altLang="zh-TW"/>
              <a:t>apdiv1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86158" y="994592"/>
            <a:ext cx="7346282" cy="574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570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設定</a:t>
            </a:r>
            <a:r>
              <a:rPr lang="en-US" altLang="zh-TW"/>
              <a:t>apdiv2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388" y="1124744"/>
            <a:ext cx="8820150" cy="504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548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設定</a:t>
            </a:r>
            <a:r>
              <a:rPr lang="en-US" altLang="zh-TW"/>
              <a:t>apdiv3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0888" y="1108268"/>
            <a:ext cx="8643150" cy="54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0336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1-1 </a:t>
            </a:r>
            <a:r>
              <a:rPr lang="zh-TW" altLang="en-US" smtClean="0"/>
              <a:t>網站與網頁的基本概念</a:t>
            </a:r>
          </a:p>
        </p:txBody>
      </p:sp>
      <p:sp>
        <p:nvSpPr>
          <p:cNvPr id="512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b="1" smtClean="0">
                <a:solidFill>
                  <a:srgbClr val="FF0000"/>
                </a:solidFill>
              </a:rPr>
              <a:t>網頁與首頁 </a:t>
            </a:r>
            <a:r>
              <a:rPr lang="en-US" altLang="zh-TW" b="1" smtClean="0">
                <a:solidFill>
                  <a:srgbClr val="FF0000"/>
                </a:solidFill>
              </a:rPr>
              <a:t>(Home Page)</a:t>
            </a:r>
          </a:p>
          <a:p>
            <a:pPr eaLnBrk="1" hangingPunct="1"/>
            <a:r>
              <a:rPr lang="zh-TW" altLang="en-US" b="1" smtClean="0">
                <a:solidFill>
                  <a:srgbClr val="FF0000"/>
                </a:solidFill>
              </a:rPr>
              <a:t>網站就是網頁的集合</a:t>
            </a:r>
          </a:p>
          <a:p>
            <a:pPr eaLnBrk="1" hangingPunct="1"/>
            <a:endParaRPr lang="zh-TW" altLang="en-US" smtClean="0">
              <a:solidFill>
                <a:srgbClr val="FF0000"/>
              </a:solidFill>
            </a:endParaRPr>
          </a:p>
        </p:txBody>
      </p:sp>
      <p:sp>
        <p:nvSpPr>
          <p:cNvPr id="512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AE78281-BAAD-4C0F-912C-CFDF8B8F8523}" type="slidenum">
              <a:rPr lang="en-US" altLang="zh-TW" smtClean="0">
                <a:ea typeface="新細明體" charset="-120"/>
              </a:rPr>
              <a:pPr/>
              <a:t>3</a:t>
            </a:fld>
            <a:endParaRPr lang="en-US" altLang="zh-TW" smtClean="0">
              <a:ea typeface="新細明體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設定</a:t>
            </a:r>
            <a:r>
              <a:rPr lang="en-US" altLang="zh-TW"/>
              <a:t>apdiv4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26" y="1124744"/>
            <a:ext cx="8956748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6616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執行結</a:t>
            </a:r>
            <a:r>
              <a:rPr lang="zh-TW" altLang="en-US" dirty="0"/>
              <a:t>果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093963"/>
            <a:ext cx="7703725" cy="5498421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30C9A-55DA-4286-B4C3-5428D8198A91}" type="slidenum">
              <a:rPr lang="en-US" altLang="zh-TW" smtClean="0"/>
              <a:pPr>
                <a:defRPr/>
              </a:pPr>
              <a:t>31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044067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重點整理</a:t>
            </a:r>
          </a:p>
        </p:txBody>
      </p:sp>
      <p:sp>
        <p:nvSpPr>
          <p:cNvPr id="4198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TW" smtClean="0"/>
              <a:t>1. </a:t>
            </a:r>
            <a:r>
              <a:rPr lang="zh-TW" altLang="en-US" smtClean="0"/>
              <a:t>製作網站通常有一定的流程與順序</a:t>
            </a:r>
            <a:r>
              <a:rPr lang="en-US" altLang="zh-TW" smtClean="0"/>
              <a:t>, </a:t>
            </a:r>
            <a:r>
              <a:rPr lang="zh-TW" altLang="en-US" smtClean="0"/>
              <a:t>幫助你有效率地開發網站。以下提供一份網站開發流程表供你參考：</a:t>
            </a:r>
          </a:p>
          <a:p>
            <a:pPr eaLnBrk="1" hangingPunct="1"/>
            <a:endParaRPr lang="zh-TW" altLang="en-US" smtClean="0"/>
          </a:p>
        </p:txBody>
      </p:sp>
      <p:sp>
        <p:nvSpPr>
          <p:cNvPr id="4198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FF720A6-F6D7-4662-80A6-F5622B746457}" type="slidenum">
              <a:rPr lang="en-US" altLang="zh-TW" smtClean="0">
                <a:ea typeface="新細明體" charset="-120"/>
              </a:rPr>
              <a:pPr/>
              <a:t>32</a:t>
            </a:fld>
            <a:endParaRPr lang="en-US" altLang="zh-TW" smtClean="0">
              <a:ea typeface="新細明體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重點整理</a:t>
            </a:r>
          </a:p>
        </p:txBody>
      </p:sp>
      <p:sp>
        <p:nvSpPr>
          <p:cNvPr id="43011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266EE56-A353-4F6C-8581-70E279F13247}" type="slidenum">
              <a:rPr lang="en-US" altLang="zh-TW" smtClean="0">
                <a:ea typeface="新細明體" charset="-120"/>
              </a:rPr>
              <a:pPr/>
              <a:t>33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43012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14388" y="1196975"/>
            <a:ext cx="7477125" cy="547211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練習一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模仿練習：</a:t>
            </a:r>
            <a:endParaRPr lang="en-US" altLang="zh-TW" smtClean="0"/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2ED8CAC-4636-45EF-82B1-BCD007D43E58}" type="slidenum">
              <a:rPr lang="en-US" altLang="zh-TW" smtClean="0"/>
              <a:pPr>
                <a:defRPr/>
              </a:pPr>
              <a:t>34</a:t>
            </a:fld>
            <a:endParaRPr lang="en-US" altLang="zh-TW"/>
          </a:p>
        </p:txBody>
      </p:sp>
      <p:pic>
        <p:nvPicPr>
          <p:cNvPr id="6" name="圖片 5" descr="pic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165" y="0"/>
            <a:ext cx="69838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008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建立一個可愛網頁設計工作室</a:t>
            </a:r>
            <a:endParaRPr lang="zh-TW" altLang="en-US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61" y="1196975"/>
            <a:ext cx="8903777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2ED8CAC-4636-45EF-82B1-BCD007D43E58}" type="slidenum">
              <a:rPr lang="en-US" altLang="zh-TW" smtClean="0"/>
              <a:pPr>
                <a:defRPr/>
              </a:pPr>
              <a:t>35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428171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建立一個可愛網頁設計工作室</a:t>
            </a:r>
            <a:r>
              <a:rPr lang="en-US" altLang="zh-TW" smtClean="0"/>
              <a:t>1</a:t>
            </a:r>
            <a:endParaRPr lang="zh-TW" altLang="en-US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86" y="1196975"/>
            <a:ext cx="8905927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2ED8CAC-4636-45EF-82B1-BCD007D43E58}" type="slidenum">
              <a:rPr lang="en-US" altLang="zh-TW" smtClean="0"/>
              <a:pPr>
                <a:defRPr/>
              </a:pPr>
              <a:t>36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0922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網頁與首頁 </a:t>
            </a:r>
            <a:r>
              <a:rPr lang="en-US" altLang="zh-TW" smtClean="0"/>
              <a:t>(Home Page)</a:t>
            </a:r>
            <a:endParaRPr lang="zh-TW" altLang="en-US" smtClean="0"/>
          </a:p>
        </p:txBody>
      </p:sp>
      <p:sp>
        <p:nvSpPr>
          <p:cNvPr id="614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614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59504BA-B688-4570-89F3-3C2DBE94BA7E}" type="slidenum">
              <a:rPr lang="en-US" altLang="zh-TW" smtClean="0">
                <a:ea typeface="新細明體" charset="-120"/>
              </a:rPr>
              <a:pPr/>
              <a:t>4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6149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097663"/>
            <a:ext cx="7073925" cy="576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網站就是網頁的集合</a:t>
            </a:r>
          </a:p>
        </p:txBody>
      </p:sp>
      <p:sp>
        <p:nvSpPr>
          <p:cNvPr id="7171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21C5AED-65B7-4B65-A579-4F6D49545950}" type="slidenum">
              <a:rPr lang="en-US" altLang="zh-TW" smtClean="0">
                <a:ea typeface="新細明體" charset="-120"/>
              </a:rPr>
              <a:pPr/>
              <a:t>5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7172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468313" y="2565400"/>
            <a:ext cx="8383587" cy="273526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網站就是網頁的集合</a:t>
            </a:r>
          </a:p>
        </p:txBody>
      </p:sp>
      <p:sp>
        <p:nvSpPr>
          <p:cNvPr id="819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C617E3E-8020-4D65-A459-BD886D7C6EA1}" type="slidenum">
              <a:rPr lang="en-US" altLang="zh-TW" smtClean="0">
                <a:ea typeface="新細明體" charset="-120"/>
              </a:rPr>
              <a:pPr/>
              <a:t>6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8196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84213" y="1125538"/>
            <a:ext cx="7632700" cy="5584825"/>
          </a:xfr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1. </a:t>
            </a:r>
            <a:r>
              <a:rPr lang="zh-TW" altLang="en-US" smtClean="0"/>
              <a:t>擬定網站內容與目的</a:t>
            </a:r>
          </a:p>
        </p:txBody>
      </p:sp>
      <p:sp>
        <p:nvSpPr>
          <p:cNvPr id="1126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1126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A43A676-BAB2-4E3E-9466-2AE5970F4C72}" type="slidenum">
              <a:rPr lang="en-US" altLang="zh-TW" smtClean="0">
                <a:ea typeface="新細明體" charset="-120"/>
              </a:rPr>
              <a:pPr/>
              <a:t>7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11269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95513" y="1165225"/>
            <a:ext cx="5545137" cy="557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1-2 </a:t>
            </a:r>
            <a:r>
              <a:rPr lang="zh-TW" altLang="en-US" smtClean="0"/>
              <a:t>網站的開發流程</a:t>
            </a:r>
          </a:p>
        </p:txBody>
      </p:sp>
      <p:sp>
        <p:nvSpPr>
          <p:cNvPr id="921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922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C264DA3-45FF-49C7-8782-225D97CA00F9}" type="slidenum">
              <a:rPr lang="en-US" altLang="zh-TW" smtClean="0">
                <a:ea typeface="新細明體" charset="-120"/>
              </a:rPr>
              <a:pPr/>
              <a:t>8</a:t>
            </a:fld>
            <a:endParaRPr lang="en-US" altLang="zh-TW" smtClean="0">
              <a:ea typeface="新細明體" charset="-120"/>
            </a:endParaRPr>
          </a:p>
        </p:txBody>
      </p:sp>
      <p:pic>
        <p:nvPicPr>
          <p:cNvPr id="9221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9975" y="1125538"/>
            <a:ext cx="4535488" cy="550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一、規劃階段</a:t>
            </a:r>
          </a:p>
        </p:txBody>
      </p:sp>
      <p:sp>
        <p:nvSpPr>
          <p:cNvPr id="1024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1. </a:t>
            </a:r>
            <a:r>
              <a:rPr lang="zh-TW" altLang="en-US" b="1" smtClean="0">
                <a:solidFill>
                  <a:srgbClr val="FF0000"/>
                </a:solidFill>
              </a:rPr>
              <a:t>擬定網站內容與目的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2. </a:t>
            </a:r>
            <a:r>
              <a:rPr lang="zh-TW" altLang="en-US" b="1" smtClean="0">
                <a:solidFill>
                  <a:srgbClr val="FF0000"/>
                </a:solidFill>
              </a:rPr>
              <a:t>資料收集與整理</a:t>
            </a:r>
            <a:endParaRPr lang="en-US" altLang="zh-TW" b="1" smtClean="0">
              <a:solidFill>
                <a:srgbClr val="FF0000"/>
              </a:solidFill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3. </a:t>
            </a:r>
            <a:r>
              <a:rPr lang="zh-TW" altLang="en-US" b="1" smtClean="0">
                <a:solidFill>
                  <a:srgbClr val="FF0000"/>
                </a:solidFill>
              </a:rPr>
              <a:t>規劃網站架構圖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TW" b="1" smtClean="0">
                <a:solidFill>
                  <a:srgbClr val="FF0000"/>
                </a:solidFill>
              </a:rPr>
              <a:t>4. </a:t>
            </a:r>
            <a:r>
              <a:rPr lang="zh-TW" altLang="en-US" b="1" smtClean="0">
                <a:solidFill>
                  <a:srgbClr val="FF0000"/>
                </a:solidFill>
              </a:rPr>
              <a:t>繪製網頁版面草稿</a:t>
            </a:r>
          </a:p>
          <a:p>
            <a:pPr eaLnBrk="1" hangingPunct="1"/>
            <a:endParaRPr lang="zh-TW" altLang="en-US" smtClean="0">
              <a:solidFill>
                <a:srgbClr val="FF0000"/>
              </a:solidFill>
            </a:endParaRPr>
          </a:p>
        </p:txBody>
      </p:sp>
      <p:sp>
        <p:nvSpPr>
          <p:cNvPr id="1024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6E21DA4-3381-47EE-A271-75A02C1FF1FD}" type="slidenum">
              <a:rPr lang="en-US" altLang="zh-TW" smtClean="0">
                <a:ea typeface="新細明體" charset="-120"/>
              </a:rPr>
              <a:pPr/>
              <a:t>9</a:t>
            </a:fld>
            <a:endParaRPr lang="en-US" altLang="zh-TW" smtClean="0">
              <a:ea typeface="新細明體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預設簡報設計">
  <a:themeElements>
    <a:clrScheme name="預設簡報設計 1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990000"/>
      </a:accent2>
      <a:accent3>
        <a:srgbClr val="FFFFFF"/>
      </a:accent3>
      <a:accent4>
        <a:srgbClr val="000000"/>
      </a:accent4>
      <a:accent5>
        <a:srgbClr val="DAEDEF"/>
      </a:accent5>
      <a:accent6>
        <a:srgbClr val="8A0000"/>
      </a:accent6>
      <a:hlink>
        <a:srgbClr val="669900"/>
      </a:hlink>
      <a:folHlink>
        <a:srgbClr val="808000"/>
      </a:folHlink>
    </a:clrScheme>
    <a:fontScheme name="預設簡報設計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CC6600"/>
        </a:hlink>
        <a:folHlink>
          <a:srgbClr val="66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292929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008000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669900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1514</TotalTime>
  <Words>633</Words>
  <Application>Microsoft Office PowerPoint</Application>
  <PresentationFormat>如螢幕大小 (4:3)</PresentationFormat>
  <Paragraphs>121</Paragraphs>
  <Slides>36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36</vt:i4>
      </vt:variant>
    </vt:vector>
  </HeadingPairs>
  <TitlesOfParts>
    <vt:vector size="37" baseType="lpstr">
      <vt:lpstr>預設簡報設計</vt:lpstr>
      <vt:lpstr>本堂課學習提要</vt:lpstr>
      <vt:lpstr>本章授課範圍</vt:lpstr>
      <vt:lpstr>1-1 網站與網頁的基本概念</vt:lpstr>
      <vt:lpstr>網頁與首頁 (Home Page)</vt:lpstr>
      <vt:lpstr>網站就是網頁的集合</vt:lpstr>
      <vt:lpstr>網站就是網頁的集合</vt:lpstr>
      <vt:lpstr>1. 擬定網站內容與目的</vt:lpstr>
      <vt:lpstr>1-2 網站的開發流程</vt:lpstr>
      <vt:lpstr>一、規劃階段</vt:lpstr>
      <vt:lpstr>2. 資料收集與整理</vt:lpstr>
      <vt:lpstr>PowerPoint 簡報</vt:lpstr>
      <vt:lpstr>4. 繪製網頁版面草稿</vt:lpstr>
      <vt:lpstr>二、製作階段</vt:lpstr>
      <vt:lpstr>1. 網頁版面設計製作</vt:lpstr>
      <vt:lpstr>2. 製作與歸納網頁所需的檔案</vt:lpstr>
      <vt:lpstr>製作與歸納網頁所需的檔案</vt:lpstr>
      <vt:lpstr>練習一</vt:lpstr>
      <vt:lpstr>PowerPoint 簡報</vt:lpstr>
      <vt:lpstr>在原內容建立一段新資訊</vt:lpstr>
      <vt:lpstr>在Yahoo找出與科技有關文字</vt:lpstr>
      <vt:lpstr>執行結果</vt:lpstr>
      <vt:lpstr>Main.php</vt:lpstr>
      <vt:lpstr>練習二</vt:lpstr>
      <vt:lpstr>建立index.html</vt:lpstr>
      <vt:lpstr>加入html5格式</vt:lpstr>
      <vt:lpstr>設定body css</vt:lpstr>
      <vt:lpstr>設定apdiv1</vt:lpstr>
      <vt:lpstr>設定apdiv2</vt:lpstr>
      <vt:lpstr>設定apdiv3</vt:lpstr>
      <vt:lpstr>設定apdiv4</vt:lpstr>
      <vt:lpstr>執行結果</vt:lpstr>
      <vt:lpstr>重點整理</vt:lpstr>
      <vt:lpstr>重點整理</vt:lpstr>
      <vt:lpstr>練習一</vt:lpstr>
      <vt:lpstr>建立一個可愛網頁設計工作室</vt:lpstr>
      <vt:lpstr>建立一個可愛網頁設計工作室1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EMILY</dc:creator>
  <cp:lastModifiedBy>user</cp:lastModifiedBy>
  <cp:revision>109</cp:revision>
  <dcterms:created xsi:type="dcterms:W3CDTF">2007-03-19T04:09:33Z</dcterms:created>
  <dcterms:modified xsi:type="dcterms:W3CDTF">2020-10-12T08:42:11Z</dcterms:modified>
</cp:coreProperties>
</file>

<file path=docProps/thumbnail.jpeg>
</file>